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 Slab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Slab-bold.fntdata"/><Relationship Id="rId14" Type="http://schemas.openxmlformats.org/officeDocument/2006/relationships/slide" Target="slides/slide9.xml"/><Relationship Id="rId36" Type="http://schemas.openxmlformats.org/officeDocument/2006/relationships/font" Target="fonts/RobotoSlab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38aeb43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38aeb4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b38aeb43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b38aeb43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38aeb43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38aeb43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38aeb43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38aeb43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38aeb43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38aeb43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38aeb43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38aeb43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f06a207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f06a207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af06a24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af06a24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f06a24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f06a24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f06a24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f06a24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a2c61273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a2c6127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f06a24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f06a24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f06a248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f06a248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f06a248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f06a248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f06a248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f06a248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f06a207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af06a20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af06a207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af06a207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f06a207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f06a207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f06a207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af06a207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f06a207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af06a207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fddd0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afddd0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6b3703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6b3703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afddd0d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afddd0d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af06a20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af06a20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af06a20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af06a20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af06a20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af06a20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af06a207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af06a207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38aeb4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38aeb4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38aeb4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38aeb4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meter.apache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meter.apache.org/usermanual/jmeter_proxy_step_by_step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Testing Course : JMeter basics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Hien HOANG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  3.     </a:t>
            </a:r>
            <a:r>
              <a:rPr lang="en" sz="1400" u="sng">
                <a:solidFill>
                  <a:srgbClr val="D9EAD3"/>
                </a:solidFill>
              </a:rPr>
              <a:t>Timer scope(continued):</a:t>
            </a:r>
            <a:endParaRPr sz="1400" u="sng">
              <a:solidFill>
                <a:srgbClr val="D9EAD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We could control execution order of timer by: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“Add Think Times to the children” feature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Make timer to be children of sampler.(but it is less readable since timers are executed before sampler).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4.     </a:t>
            </a:r>
            <a:r>
              <a:rPr lang="en" sz="1400" u="sng"/>
              <a:t>Assertion scope:</a:t>
            </a:r>
            <a:endParaRPr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1: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Assertions are executed after each sampler in their scope or to parent samplers.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2:</a:t>
            </a:r>
            <a:r>
              <a:rPr lang="en" sz="1400">
                <a:solidFill>
                  <a:srgbClr val="FFFFFF"/>
                </a:solidFill>
              </a:rPr>
              <a:t> Failed assertions cause failure of the entire Transaction Controller.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3:</a:t>
            </a:r>
            <a:r>
              <a:rPr lang="en" sz="1400">
                <a:solidFill>
                  <a:srgbClr val="FFFFFF"/>
                </a:solidFill>
              </a:rPr>
              <a:t> Assertions can validate main sample and/or sub-samples.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4: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Be careful with low performing assertions : XPath Assertions, XML Assertions, XML Schema Assertion and HTML Assertion.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6AA84F"/>
                </a:solidFill>
              </a:rPr>
              <a:t>Tips:</a:t>
            </a:r>
            <a:r>
              <a:rPr lang="en" sz="1400">
                <a:solidFill>
                  <a:srgbClr val="6AA84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Add assertions as children of samplers.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5.     </a:t>
            </a:r>
            <a:r>
              <a:rPr lang="en" sz="1400" u="sng"/>
              <a:t>Properties vs variable:</a:t>
            </a:r>
            <a:endParaRPr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6AA84F"/>
                </a:solidFill>
              </a:rPr>
              <a:t>Similarity</a:t>
            </a:r>
            <a:r>
              <a:rPr lang="en" sz="1400" u="sng">
                <a:solidFill>
                  <a:srgbClr val="6AA84F"/>
                </a:solidFill>
              </a:rPr>
              <a:t>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A</a:t>
            </a:r>
            <a:r>
              <a:rPr lang="en" sz="1400">
                <a:solidFill>
                  <a:srgbClr val="FFFFFF"/>
                </a:solidFill>
              </a:rPr>
              <a:t>llow us to make data dynamic in JMeter</a:t>
            </a:r>
            <a:r>
              <a:rPr lang="en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Difference</a:t>
            </a:r>
            <a:r>
              <a:rPr lang="en" sz="1400" u="sng">
                <a:solidFill>
                  <a:srgbClr val="FF0000"/>
                </a:solidFill>
              </a:rPr>
              <a:t>:</a:t>
            </a:r>
            <a:r>
              <a:rPr lang="en" sz="1400">
                <a:solidFill>
                  <a:srgbClr val="FFFFF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Variables are tightly bound to thread, while properties are shared among all threads.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=&gt; 2 rules: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rgbClr val="FF0000"/>
                </a:solidFill>
              </a:rPr>
              <a:t>Rule 1:</a:t>
            </a:r>
            <a:r>
              <a:rPr lang="en" sz="1400">
                <a:solidFill>
                  <a:srgbClr val="FFFFFF"/>
                </a:solidFill>
              </a:rPr>
              <a:t> Properties should be used for environment-related data.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rgbClr val="FF0000"/>
                </a:solidFill>
              </a:rPr>
              <a:t>Rule 2: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Variables should be used for user-related data and correlation rules.</a:t>
            </a:r>
            <a:endParaRPr sz="14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5.     </a:t>
            </a:r>
            <a:r>
              <a:rPr lang="en" sz="1400" u="sng"/>
              <a:t>Properties vs variable(continued):</a:t>
            </a:r>
            <a:endParaRPr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6AA84F"/>
                </a:solidFill>
              </a:rPr>
              <a:t>Where to define properties?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We could create property and pass to JMeter by: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jmeter.properties file.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user.properties file.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Command line using -J option.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Command line using -G option.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Anny file referenced through command line option “-p” or “-propfile”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Anny file referenced through command line option “-q” or “-addprop”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Any file passed using command line option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By custom function ${__setProperty(propName, propValue)}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By JMeter-defined variable : props by using props.put(“propName”,”propValue”) or props.setProperty(“propName”,”PropValue”);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5.     </a:t>
            </a:r>
            <a:r>
              <a:rPr lang="en" sz="1400" u="sng"/>
              <a:t>Properties vs variable(continued):</a:t>
            </a:r>
            <a:endParaRPr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6AA84F"/>
                </a:solidFill>
              </a:rPr>
              <a:t>Where to define variable?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We could create variable and pass to JMeter by: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User Defined Variables - a config element(more detail in config element slides)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User Parameters, a pre-processor.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JMeter functions that accept variable as last argument.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JMeter post-processor(extractor).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By JMeter-defined variable : vars by using vars.put(“varName”,”varValue”) or vars.putObject(“varName”, objectToBeUsed);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6.     </a:t>
            </a:r>
            <a:r>
              <a:rPr lang="en" sz="1400" u="sng"/>
              <a:t>${} vs ${__P}</a:t>
            </a:r>
            <a:r>
              <a:rPr lang="en" sz="1400" u="sng"/>
              <a:t>:</a:t>
            </a:r>
            <a:endParaRPr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B6D7A8"/>
                </a:solidFill>
              </a:rPr>
              <a:t>${}</a:t>
            </a:r>
            <a:r>
              <a:rPr lang="en" sz="1400" u="sng">
                <a:solidFill>
                  <a:srgbClr val="6AA84F"/>
                </a:solidFill>
              </a:rPr>
              <a:t>:</a:t>
            </a:r>
            <a:r>
              <a:rPr lang="en" sz="1400">
                <a:solidFill>
                  <a:srgbClr val="6AA84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Used for accessing variables by using ${varName}.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B6D7A8"/>
                </a:solidFill>
              </a:rPr>
              <a:t>${__P}:</a:t>
            </a:r>
            <a:r>
              <a:rPr lang="en" sz="1400">
                <a:solidFill>
                  <a:srgbClr val="FFFFFF"/>
                </a:solidFill>
              </a:rPr>
              <a:t> Used for accessing properties by using ${__P(propA)}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400"/>
              <a:buAutoNum type="arabicPeriod"/>
            </a:pPr>
            <a:r>
              <a:rPr lang="en" sz="1400">
                <a:solidFill>
                  <a:srgbClr val="D9EAD3"/>
                </a:solidFill>
              </a:rPr>
              <a:t>Thread oriented goal: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Basic Thread Group: Helps to prepare basic scenario which includes ramp-up and steady state.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Only ramp-up and steady state can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be simulated.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Threads are ramp-up in linear manner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with same delay.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No option is available for gradual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ramp-down.</a:t>
            </a:r>
            <a:endParaRPr sz="1400">
              <a:solidFill>
                <a:srgbClr val="FFFFFF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675" y="2251075"/>
            <a:ext cx="4172773" cy="22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400"/>
              <a:buAutoNum type="arabicPeriod"/>
            </a:pPr>
            <a:r>
              <a:rPr lang="en" sz="1400">
                <a:solidFill>
                  <a:srgbClr val="D9EAD3"/>
                </a:solidFill>
              </a:rPr>
              <a:t>Thread oriented goal(continued):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Ultimate</a:t>
            </a:r>
            <a:r>
              <a:rPr lang="en" sz="1400">
                <a:solidFill>
                  <a:srgbClr val="FFFFFF"/>
                </a:solidFill>
              </a:rPr>
              <a:t> Thread Group: Helps to </a:t>
            </a:r>
            <a:r>
              <a:rPr lang="en" sz="1400">
                <a:solidFill>
                  <a:srgbClr val="FFFFFF"/>
                </a:solidFill>
              </a:rPr>
              <a:t>apply conditional load on the server.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Need to calculate in order to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to create your desired load.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Thread may exit without </a:t>
            </a:r>
            <a:r>
              <a:rPr lang="en" sz="1400">
                <a:solidFill>
                  <a:srgbClr val="FFFFFF"/>
                </a:solidFill>
              </a:rPr>
              <a:t>completion of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iteration.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88363"/>
            <a:ext cx="4501325" cy="232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400"/>
              <a:buAutoNum type="arabicPeriod"/>
            </a:pPr>
            <a:r>
              <a:rPr lang="en" sz="1400">
                <a:solidFill>
                  <a:srgbClr val="D9EAD3"/>
                </a:solidFill>
              </a:rPr>
              <a:t>Thread oriented goal(continued):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Concurrency</a:t>
            </a:r>
            <a:r>
              <a:rPr lang="en" sz="1400">
                <a:solidFill>
                  <a:srgbClr val="FFFFFF"/>
                </a:solidFill>
              </a:rPr>
              <a:t> Thread Group: Helps to </a:t>
            </a:r>
            <a:r>
              <a:rPr lang="en" sz="1400">
                <a:solidFill>
                  <a:srgbClr val="FFFFFF"/>
                </a:solidFill>
              </a:rPr>
              <a:t>control memory usage  and stop active threads in graceful manner.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Only ramp-up and steady state can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be simulated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Used to create only basics scenarios.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028" y="2064600"/>
            <a:ext cx="3508072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2.       Iteration </a:t>
            </a:r>
            <a:r>
              <a:rPr lang="en" sz="1400">
                <a:solidFill>
                  <a:srgbClr val="D9EAD3"/>
                </a:solidFill>
              </a:rPr>
              <a:t>oriented goal:</a:t>
            </a:r>
            <a:endParaRPr sz="1400">
              <a:solidFill>
                <a:srgbClr val="D9EAD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Achieve defined number of iterations.(i.e X orders or ticket should be booking in Y unit of time)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Arrival Thread Group: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Only ramp-up and steady state can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be simulated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Thread are ramp-up only on the basis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of arrival rate.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53" y="2269425"/>
            <a:ext cx="4193926" cy="28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JMeter and installation.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Launching mode.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JMeter certificate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 Test Script Recorder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JMeter concepts.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 properties.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Thinktime &amp; pacing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Response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laws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2.       Iteration oriented goal:(</a:t>
            </a:r>
            <a:r>
              <a:rPr lang="en" sz="1400">
                <a:solidFill>
                  <a:srgbClr val="D9EAD3"/>
                </a:solidFill>
              </a:rPr>
              <a:t>continued</a:t>
            </a:r>
            <a:r>
              <a:rPr lang="en" sz="1400">
                <a:solidFill>
                  <a:srgbClr val="D9EAD3"/>
                </a:solidFill>
              </a:rPr>
              <a:t>)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Free-forms Arrivals</a:t>
            </a:r>
            <a:r>
              <a:rPr lang="en" sz="1400">
                <a:solidFill>
                  <a:srgbClr val="FFFFFF"/>
                </a:solidFill>
              </a:rPr>
              <a:t> Thread Group: </a:t>
            </a:r>
            <a:r>
              <a:rPr lang="en" sz="1400">
                <a:solidFill>
                  <a:srgbClr val="FFFFFF"/>
                </a:solidFill>
              </a:rPr>
              <a:t>helps to apply conditional load on server.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Can not ensure that the script will run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until the end.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59259"/>
            <a:ext cx="4572000" cy="288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3</a:t>
            </a:r>
            <a:r>
              <a:rPr lang="en" sz="1400">
                <a:solidFill>
                  <a:srgbClr val="D9EAD3"/>
                </a:solidFill>
              </a:rPr>
              <a:t>.       </a:t>
            </a:r>
            <a:r>
              <a:rPr lang="en" sz="1400">
                <a:solidFill>
                  <a:srgbClr val="D9EAD3"/>
                </a:solidFill>
              </a:rPr>
              <a:t>Request</a:t>
            </a:r>
            <a:r>
              <a:rPr lang="en" sz="1400">
                <a:solidFill>
                  <a:srgbClr val="D9EAD3"/>
                </a:solidFill>
              </a:rPr>
              <a:t> oriented goal: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Achieve defined number of requests in an hour.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Constant Throughput Timer: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Maintain constant throughput during the test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and achieve the target.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May be impacted by other timer</a:t>
            </a:r>
            <a:r>
              <a:rPr lang="en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No. of thread should be calculated.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Threads do not stop in graceful </a:t>
            </a:r>
            <a:r>
              <a:rPr lang="en" sz="1400">
                <a:solidFill>
                  <a:srgbClr val="FFFFFF"/>
                </a:solidFill>
              </a:rPr>
              <a:t>manner.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900" y="2522325"/>
            <a:ext cx="4259650" cy="18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3.       Request oriented goal:(</a:t>
            </a:r>
            <a:r>
              <a:rPr lang="en" sz="1400">
                <a:solidFill>
                  <a:srgbClr val="D9EAD3"/>
                </a:solidFill>
              </a:rPr>
              <a:t>continued.</a:t>
            </a:r>
            <a:r>
              <a:rPr lang="en" sz="1400">
                <a:solidFill>
                  <a:srgbClr val="D9EAD3"/>
                </a:solidFill>
              </a:rPr>
              <a:t>)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Precise</a:t>
            </a:r>
            <a:r>
              <a:rPr lang="en" sz="1400">
                <a:solidFill>
                  <a:srgbClr val="FFFFFF"/>
                </a:solidFill>
              </a:rPr>
              <a:t> Throughput Timer: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Maintain constant throughput during the test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and achieve the target.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Calculation is needed.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1913" r="37914" t="0"/>
          <a:stretch/>
        </p:blipFill>
        <p:spPr>
          <a:xfrm>
            <a:off x="4658400" y="2278475"/>
            <a:ext cx="4193327" cy="26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Goal-oriented Scenario Creation(continued)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3.       Request oriented goal:(</a:t>
            </a:r>
            <a:r>
              <a:rPr lang="en" sz="1400">
                <a:solidFill>
                  <a:srgbClr val="D9EAD3"/>
                </a:solidFill>
              </a:rPr>
              <a:t>continued</a:t>
            </a:r>
            <a:r>
              <a:rPr lang="en" sz="1400">
                <a:solidFill>
                  <a:srgbClr val="D9EAD3"/>
                </a:solidFill>
              </a:rPr>
              <a:t>)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Throughput Shaping Timer: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Most flexible timer</a:t>
            </a:r>
            <a:r>
              <a:rPr lang="en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u="sng">
                <a:solidFill>
                  <a:srgbClr val="FFF2CC"/>
                </a:solidFill>
              </a:rPr>
              <a:t>Limitations:</a:t>
            </a:r>
            <a:endParaRPr sz="1400" u="sng">
              <a:solidFill>
                <a:srgbClr val="FFF2CC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RPS s</a:t>
            </a:r>
            <a:r>
              <a:rPr lang="en">
                <a:solidFill>
                  <a:srgbClr val="FFFFFF"/>
                </a:solidFill>
              </a:rPr>
              <a:t>hould be calculated </a:t>
            </a:r>
            <a:r>
              <a:rPr lang="en">
                <a:solidFill>
                  <a:srgbClr val="FFFFFF"/>
                </a:solidFill>
              </a:rPr>
              <a:t>and configured.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003" y="1544800"/>
            <a:ext cx="4052576" cy="32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speed simulation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Edit in jmeter.properties file httpclient.socket.http.cps and httpclient.socket.https.cps.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Formula : CPS = RB * 128 where rb = required bandwidth, cps = characters per second.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We can also set this value in command line: </a:t>
            </a:r>
            <a:r>
              <a:rPr i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jmeter -Jhttpclient.socket.http.cps=xxxxx -n -t &lt;path of .jmx&gt; -l &lt;path of .jtl or .csv&gt;</a:t>
            </a:r>
            <a:endParaRPr i="1"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9833" l="8479" r="3646" t="18651"/>
          <a:stretch/>
        </p:blipFill>
        <p:spPr>
          <a:xfrm>
            <a:off x="775800" y="1892500"/>
            <a:ext cx="8034898" cy="12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Thinktime &amp; </a:t>
            </a:r>
            <a:r>
              <a:rPr lang="en"/>
              <a:t>Pacing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Why thinktime?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Create real-world scenario by allows VU to pause in the business flow while moving from one business transaction to another.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Prevent out of memory error.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Why pacing?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Regulate the rate of requests hitting to the server.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Correct paving give exact load handling capacity of server.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code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HTTP 1xx : Informational (100: Continue, 101: Switch Protocols)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HTTP 2xx : Successful(200:OK, 201: Created, 202: Accepted,etc,..)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HTTP 3xx: Redirection(300: Multiple Choices, 301: Moved Permanently, 303: See Other,etc…)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HTTP 4xx: Client error(400: Bad request, 401: Unauthorized, 403: Forbidden, 404: Not Found,etc…)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HTTP 5xx: Server error(500: Internal Server Error, 502: Bad Gateway, 501: Not Implemented,etc..)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Concurrent user vs Simultaneous user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Concurrent user: </a:t>
            </a:r>
            <a:r>
              <a:rPr lang="en" sz="1400">
                <a:solidFill>
                  <a:srgbClr val="FFFFFF"/>
                </a:solidFill>
              </a:rPr>
              <a:t>Users which are running under test plan, irrespective of the activities that they are doing.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Simultaneous user: </a:t>
            </a:r>
            <a:r>
              <a:rPr lang="en" sz="1400">
                <a:solidFill>
                  <a:srgbClr val="FFFFFF"/>
                </a:solidFill>
              </a:rPr>
              <a:t>Users that are instructed to perform same transaction together at a point in time.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test realistic?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Real user behavior</a:t>
            </a:r>
            <a:r>
              <a:rPr lang="en" sz="1400">
                <a:solidFill>
                  <a:srgbClr val="D9EAD3"/>
                </a:solidFill>
              </a:rPr>
              <a:t>: </a:t>
            </a:r>
            <a:r>
              <a:rPr lang="en" sz="1400">
                <a:solidFill>
                  <a:srgbClr val="FFFFFF"/>
                </a:solidFill>
              </a:rPr>
              <a:t>Random navigation, random input, random selections,random thinktime,browser simulation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Real user load patterns</a:t>
            </a:r>
            <a:r>
              <a:rPr lang="en" sz="1400">
                <a:solidFill>
                  <a:srgbClr val="D9EAD3"/>
                </a:solidFill>
              </a:rPr>
              <a:t>: </a:t>
            </a:r>
            <a:r>
              <a:rPr lang="en" sz="1400">
                <a:solidFill>
                  <a:srgbClr val="FFFFFF"/>
                </a:solidFill>
              </a:rPr>
              <a:t>Transaction rate, Geographical Location, Bandwidth, Transaction Type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Little’s Law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Formula: </a:t>
            </a:r>
            <a:r>
              <a:rPr lang="en" sz="1400">
                <a:solidFill>
                  <a:srgbClr val="FF0000"/>
                </a:solidFill>
              </a:rPr>
              <a:t>N = Throughput * ( Response Time + ThinkTime)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Why it is so much important? </a:t>
            </a:r>
            <a:r>
              <a:rPr lang="en" sz="1400">
                <a:solidFill>
                  <a:srgbClr val="FFFFFF"/>
                </a:solidFill>
              </a:rPr>
              <a:t>Verify if performance test results are accurate.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JMeter overview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Pure Java based application.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Lightweight.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Handy 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in GUI and Non-GUI mode.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enhance features by adding jar files.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interesting laws</a:t>
            </a:r>
            <a:endParaRPr/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Utilization law</a:t>
            </a:r>
            <a:r>
              <a:rPr lang="en" sz="1400">
                <a:solidFill>
                  <a:srgbClr val="D9EAD3"/>
                </a:solidFill>
              </a:rPr>
              <a:t>: </a:t>
            </a:r>
            <a:r>
              <a:rPr lang="en" sz="1400">
                <a:solidFill>
                  <a:srgbClr val="FF0000"/>
                </a:solidFill>
              </a:rPr>
              <a:t>Utilization</a:t>
            </a:r>
            <a:r>
              <a:rPr lang="en" sz="1400">
                <a:solidFill>
                  <a:srgbClr val="FF0000"/>
                </a:solidFill>
              </a:rPr>
              <a:t> = Throughput * </a:t>
            </a:r>
            <a:r>
              <a:rPr lang="en" sz="1400">
                <a:solidFill>
                  <a:srgbClr val="FF0000"/>
                </a:solidFill>
              </a:rPr>
              <a:t>Service Demand Time</a:t>
            </a:r>
            <a:endParaRPr sz="14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where service demand is amount of time required to execute/process a request.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Bounding Analysis Law : </a:t>
            </a:r>
            <a:r>
              <a:rPr lang="en" sz="1400">
                <a:solidFill>
                  <a:srgbClr val="D9EAD3"/>
                </a:solidFill>
              </a:rPr>
              <a:t> </a:t>
            </a:r>
            <a:r>
              <a:rPr lang="en" sz="1400">
                <a:solidFill>
                  <a:srgbClr val="FF0000"/>
                </a:solidFill>
              </a:rPr>
              <a:t>Throughput(max) = 1 / Service Demand Time.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Forced Flow Law : </a:t>
            </a:r>
            <a:r>
              <a:rPr lang="en" sz="1400">
                <a:solidFill>
                  <a:srgbClr val="FF0000"/>
                </a:solidFill>
              </a:rPr>
              <a:t>Request arrival rate = Throughput </a:t>
            </a:r>
            <a:r>
              <a:rPr lang="en" sz="1400">
                <a:solidFill>
                  <a:srgbClr val="FFFFFF"/>
                </a:solidFill>
              </a:rPr>
              <a:t>when </a:t>
            </a:r>
            <a:r>
              <a:rPr lang="en" sz="1400">
                <a:solidFill>
                  <a:srgbClr val="FF0000"/>
                </a:solidFill>
              </a:rPr>
              <a:t>Throughput &lt; Throughput(max) </a:t>
            </a:r>
            <a:r>
              <a:rPr lang="en" sz="1400">
                <a:solidFill>
                  <a:srgbClr val="D9EAD3"/>
                </a:solidFill>
              </a:rPr>
              <a:t> 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/>
              <a:t>Install JDK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 JDK folder in the variable PATH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Verify if Java is configured correctly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Download JMeter from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https://jmeter.apache.org/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Unzip downloaded file.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by start jmeter.bat file or jmeter.sh file depending on OS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Launching mode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GUI mode: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Preparing script, debugging script and smoke testing.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Non-GUI mode: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Used for performance testing since it consumes less memory.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Syntax : </a:t>
            </a:r>
            <a:r>
              <a:rPr i="1"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jmeter -n -t &lt;path of .jmx&gt; -l &lt;path of .jtl or .csv&gt;</a:t>
            </a:r>
            <a:endParaRPr i="1"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EAD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How to generate it?</a:t>
            </a:r>
            <a:r>
              <a:rPr lang="en" sz="1400"/>
              <a:t> Fresh installation does not have this file. When you start recording, it will be generated.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EAD3"/>
                </a:solidFill>
              </a:rPr>
              <a:t>Import to browser?</a:t>
            </a:r>
            <a:endParaRPr sz="1400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Chrome: Settings &gt; Certificate &gt; Manage Certificates &gt; Imports… &gt; Certificate Import Wizard &gt; Browse to ApacheJMeterTemporaryRootCA.crt &gt; Next &gt; Finish.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Firefox : Settings &gt; Tools/Options &gt; Advanced / Certificates &gt; View Certificates &gt; Authorities &gt; Import … &gt; Browse to ApacheJMeterTemporaryRootCA.crt &gt; Trust this CA to identify websites.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JMeter Https Test Script Recorder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800" y="1370475"/>
            <a:ext cx="5693776" cy="3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Test Script Recorder(continued)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Steps:</a:t>
            </a:r>
            <a:endParaRPr sz="1400" u="sng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Follow this link for using Test Script Recorder 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https://jmeter.apache.org/usermanual/jmeter_proxy_step_by_step.html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Jmeter concepts.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400"/>
              <a:buAutoNum type="arabicPeriod"/>
            </a:pPr>
            <a:r>
              <a:rPr lang="en" sz="1400" u="sng">
                <a:solidFill>
                  <a:srgbClr val="D9EAD3"/>
                </a:solidFill>
              </a:rPr>
              <a:t>Scoping:</a:t>
            </a:r>
            <a:endParaRPr sz="1400" u="sng">
              <a:solidFill>
                <a:srgbClr val="D9EAD3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Elements in JMeter is organized in a Tree, where each node has its parents and children node.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Scope of element is composed of elements that are children of its own parents.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1400"/>
              <a:buAutoNum type="arabicPeriod"/>
            </a:pPr>
            <a:r>
              <a:rPr lang="en" sz="1400" u="sng">
                <a:solidFill>
                  <a:srgbClr val="D0E0E3"/>
                </a:solidFill>
              </a:rPr>
              <a:t>Execution order:</a:t>
            </a:r>
            <a:endParaRPr sz="1400" u="sng">
              <a:solidFill>
                <a:srgbClr val="D0E0E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1:</a:t>
            </a:r>
            <a:r>
              <a:rPr lang="en" sz="1400">
                <a:solidFill>
                  <a:srgbClr val="FFFFFF"/>
                </a:solidFill>
              </a:rPr>
              <a:t> Pre-processor -&gt; Timer -&gt; Sampler -&gt; Post processor -&gt; Assertion -&gt; Listener(position of different elements does not impact the execution order)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2:</a:t>
            </a:r>
            <a:r>
              <a:rPr lang="en" sz="1400">
                <a:solidFill>
                  <a:srgbClr val="FFFFFF"/>
                </a:solidFill>
              </a:rPr>
              <a:t> Outer element are executed before inner element of same type.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9EAD3"/>
              </a:buClr>
              <a:buSzPts val="1400"/>
              <a:buAutoNum type="arabicPeriod"/>
            </a:pPr>
            <a:r>
              <a:rPr lang="en" sz="1400" u="sng">
                <a:solidFill>
                  <a:srgbClr val="D9EAD3"/>
                </a:solidFill>
              </a:rPr>
              <a:t>Timer scope:</a:t>
            </a:r>
            <a:endParaRPr sz="1400" u="sng">
              <a:solidFill>
                <a:srgbClr val="D9EAD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1:</a:t>
            </a:r>
            <a:r>
              <a:rPr lang="en" sz="1400">
                <a:solidFill>
                  <a:srgbClr val="FFFFFF"/>
                </a:solidFill>
              </a:rPr>
              <a:t> Timers are executed before each sampler in their scope.</a:t>
            </a:r>
            <a:endParaRPr sz="1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rgbClr val="FF0000"/>
                </a:solidFill>
              </a:rPr>
              <a:t>Rule 2: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</a:rPr>
              <a:t>If there is more than 1 timer in scope, all timers will be processed before sampler.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